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22" r:id="rId2"/>
    <p:sldId id="323" r:id="rId3"/>
    <p:sldId id="324" r:id="rId4"/>
    <p:sldId id="280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1747AB-D3D6-4439-A958-8C13FED7C4EC}" type="datetimeFigureOut">
              <a:rPr lang="fa-IR" smtClean="0"/>
              <a:t>1440/08/04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38FF154-A7C0-4D42-801A-AE7876DB04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626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FF154-A7C0-4D42-801A-AE7876DB04FB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421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229100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lnSpc>
                <a:spcPct val="150000"/>
              </a:lnSpc>
              <a:buNone/>
              <a:defRPr/>
            </a:pPr>
            <a:r>
              <a:rPr lang="en-US" dirty="0" smtClean="0">
                <a:solidFill>
                  <a:schemeClr val="tx2"/>
                </a:solidFill>
                <a:latin typeface="Times New Roman"/>
                <a:cs typeface="Times New Roman"/>
              </a:rPr>
              <a:t>■ </a:t>
            </a:r>
            <a:r>
              <a:rPr lang="en-US" dirty="0" smtClean="0">
                <a:solidFill>
                  <a:schemeClr val="tx2"/>
                </a:solidFill>
              </a:rPr>
              <a:t>Long </a:t>
            </a:r>
            <a:r>
              <a:rPr lang="en-US" dirty="0">
                <a:solidFill>
                  <a:schemeClr val="tx2"/>
                </a:solidFill>
              </a:rPr>
              <a:t>act:</a:t>
            </a:r>
            <a:r>
              <a:rPr lang="en-US" dirty="0"/>
              <a:t> 8-12 hours (phenobarbital)</a:t>
            </a:r>
          </a:p>
          <a:p>
            <a:pPr marL="0" indent="0" algn="just" rtl="0">
              <a:lnSpc>
                <a:spcPct val="150000"/>
              </a:lnSpc>
              <a:buNone/>
              <a:defRPr/>
            </a:pPr>
            <a:r>
              <a:rPr lang="en-US" dirty="0">
                <a:solidFill>
                  <a:schemeClr val="tx2"/>
                </a:solidFill>
                <a:latin typeface="Times New Roman"/>
                <a:cs typeface="Times New Roman"/>
              </a:rPr>
              <a:t>■ </a:t>
            </a:r>
            <a:r>
              <a:rPr lang="en-US" dirty="0" smtClean="0">
                <a:solidFill>
                  <a:schemeClr val="tx2"/>
                </a:solidFill>
              </a:rPr>
              <a:t>Intermediate </a:t>
            </a:r>
            <a:r>
              <a:rPr lang="en-US" dirty="0">
                <a:solidFill>
                  <a:schemeClr val="tx2"/>
                </a:solidFill>
              </a:rPr>
              <a:t>act:</a:t>
            </a:r>
            <a:r>
              <a:rPr lang="en-US" dirty="0"/>
              <a:t> 2-6 hours (</a:t>
            </a:r>
            <a:r>
              <a:rPr lang="en-US" dirty="0" err="1"/>
              <a:t>chemobarbital</a:t>
            </a:r>
            <a:r>
              <a:rPr lang="en-US" dirty="0"/>
              <a:t>)</a:t>
            </a:r>
          </a:p>
          <a:p>
            <a:pPr marL="0" indent="0" algn="just" rtl="0">
              <a:lnSpc>
                <a:spcPct val="150000"/>
              </a:lnSpc>
              <a:buNone/>
              <a:defRPr/>
            </a:pPr>
            <a:r>
              <a:rPr lang="en-US" dirty="0">
                <a:solidFill>
                  <a:schemeClr val="tx2"/>
                </a:solidFill>
                <a:latin typeface="Times New Roman"/>
                <a:cs typeface="Times New Roman"/>
              </a:rPr>
              <a:t>■ </a:t>
            </a:r>
            <a:r>
              <a:rPr lang="en-US" dirty="0" smtClean="0">
                <a:solidFill>
                  <a:schemeClr val="tx2"/>
                </a:solidFill>
              </a:rPr>
              <a:t>Short </a:t>
            </a:r>
            <a:r>
              <a:rPr lang="en-US" dirty="0">
                <a:solidFill>
                  <a:schemeClr val="tx2"/>
                </a:solidFill>
              </a:rPr>
              <a:t>act:</a:t>
            </a:r>
            <a:r>
              <a:rPr lang="en-US" dirty="0"/>
              <a:t> 1-2 hours (pentobarbital)</a:t>
            </a:r>
          </a:p>
          <a:p>
            <a:pPr marL="0" indent="0" algn="just" rtl="0">
              <a:lnSpc>
                <a:spcPct val="150000"/>
              </a:lnSpc>
              <a:buNone/>
              <a:defRPr/>
            </a:pPr>
            <a:r>
              <a:rPr lang="en-US" dirty="0">
                <a:solidFill>
                  <a:schemeClr val="tx2"/>
                </a:solidFill>
                <a:latin typeface="Times New Roman"/>
                <a:cs typeface="Times New Roman"/>
              </a:rPr>
              <a:t>■ </a:t>
            </a:r>
            <a:r>
              <a:rPr lang="en-US" dirty="0" smtClean="0">
                <a:solidFill>
                  <a:schemeClr val="tx2"/>
                </a:solidFill>
              </a:rPr>
              <a:t>Ultra </a:t>
            </a:r>
            <a:r>
              <a:rPr lang="en-US" dirty="0">
                <a:solidFill>
                  <a:schemeClr val="tx2"/>
                </a:solidFill>
              </a:rPr>
              <a:t>short act:</a:t>
            </a:r>
            <a:r>
              <a:rPr lang="en-US" dirty="0"/>
              <a:t> 10-15 minutes (thiopental)</a:t>
            </a:r>
          </a:p>
          <a:p>
            <a:pPr marL="0" indent="0" algn="just" rtl="0">
              <a:lnSpc>
                <a:spcPct val="150000"/>
              </a:lnSpc>
              <a:buNone/>
            </a:pPr>
            <a:endParaRPr lang="fa-I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76250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/>
              <a:t>Barbiturates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92993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66750"/>
            <a:ext cx="8839200" cy="4343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 rtl="0">
              <a:lnSpc>
                <a:spcPct val="150000"/>
              </a:lnSpc>
              <a:buNone/>
              <a:defRPr/>
            </a:pPr>
            <a:r>
              <a:rPr lang="en-US" sz="2800" b="1" dirty="0" smtClean="0">
                <a:latin typeface="Times New Roman"/>
                <a:cs typeface="Times New Roman"/>
              </a:rPr>
              <a:t>● </a:t>
            </a:r>
            <a:r>
              <a:rPr lang="en-US" sz="2800" dirty="0" smtClean="0"/>
              <a:t>Alkaline</a:t>
            </a:r>
            <a:r>
              <a:rPr lang="en-US" sz="2800" dirty="0"/>
              <a:t>, solution 2.5-5 %,  apnea,</a:t>
            </a:r>
          </a:p>
          <a:p>
            <a:pPr marL="0" indent="0" algn="just" rtl="0">
              <a:lnSpc>
                <a:spcPct val="150000"/>
              </a:lnSpc>
              <a:buNone/>
              <a:defRPr/>
            </a:pPr>
            <a:r>
              <a:rPr lang="en-US" sz="2800" b="1" dirty="0">
                <a:latin typeface="Times New Roman"/>
                <a:cs typeface="Times New Roman"/>
              </a:rPr>
              <a:t>● </a:t>
            </a:r>
            <a:r>
              <a:rPr lang="en-US" sz="2800" dirty="0" smtClean="0"/>
              <a:t>Onset</a:t>
            </a:r>
            <a:r>
              <a:rPr lang="en-US" sz="2800" dirty="0"/>
              <a:t>: 30 sec. hypotension, good relaxation, </a:t>
            </a:r>
            <a:endParaRPr lang="en-US" sz="2800" dirty="0" smtClean="0"/>
          </a:p>
          <a:p>
            <a:pPr marL="0" indent="0" algn="just" rtl="0">
              <a:lnSpc>
                <a:spcPct val="150000"/>
              </a:lnSpc>
              <a:buNone/>
              <a:defRPr/>
            </a:pPr>
            <a:r>
              <a:rPr lang="en-US" sz="2800" b="1" dirty="0" smtClean="0">
                <a:latin typeface="Times New Roman"/>
                <a:cs typeface="Times New Roman"/>
              </a:rPr>
              <a:t>●</a:t>
            </a:r>
            <a:r>
              <a:rPr lang="en-US" sz="2800" dirty="0" smtClean="0"/>
              <a:t> dose 5-10 </a:t>
            </a:r>
            <a:r>
              <a:rPr lang="en-US" sz="2800" dirty="0"/>
              <a:t>mg/kg, 1/3 injected rapidly then </a:t>
            </a:r>
            <a:r>
              <a:rPr lang="en-US" sz="2800" dirty="0" smtClean="0"/>
              <a:t>to effect</a:t>
            </a:r>
            <a:r>
              <a:rPr lang="en-US" sz="2800" dirty="0"/>
              <a:t>, </a:t>
            </a:r>
            <a:endParaRPr lang="en-US" sz="2800" dirty="0" smtClean="0"/>
          </a:p>
          <a:p>
            <a:pPr marL="0" indent="0" algn="just" rtl="0">
              <a:lnSpc>
                <a:spcPct val="150000"/>
              </a:lnSpc>
              <a:buNone/>
              <a:defRPr/>
            </a:pPr>
            <a:r>
              <a:rPr lang="en-US" sz="2800" b="1" dirty="0">
                <a:latin typeface="Times New Roman"/>
                <a:cs typeface="Times New Roman"/>
              </a:rPr>
              <a:t>● </a:t>
            </a:r>
            <a:r>
              <a:rPr lang="en-US" sz="2800" dirty="0" smtClean="0"/>
              <a:t>Solution  is </a:t>
            </a:r>
            <a:r>
              <a:rPr lang="en-US" sz="2800" dirty="0"/>
              <a:t>ineffective after 1 week</a:t>
            </a:r>
          </a:p>
          <a:p>
            <a:pPr marL="0" indent="0" algn="just" rtl="0">
              <a:lnSpc>
                <a:spcPct val="150000"/>
              </a:lnSpc>
              <a:buNone/>
              <a:defRPr/>
            </a:pPr>
            <a:r>
              <a:rPr lang="en-US" sz="2800" b="1" dirty="0">
                <a:latin typeface="Times New Roman"/>
                <a:cs typeface="Times New Roman"/>
              </a:rPr>
              <a:t>● </a:t>
            </a:r>
            <a:r>
              <a:rPr lang="en-US" sz="2800" dirty="0" smtClean="0"/>
              <a:t>High </a:t>
            </a:r>
            <a:r>
              <a:rPr lang="en-US" sz="2800" dirty="0"/>
              <a:t>protein binding</a:t>
            </a:r>
          </a:p>
          <a:p>
            <a:pPr marL="0" indent="0" algn="just" rtl="0">
              <a:lnSpc>
                <a:spcPct val="150000"/>
              </a:lnSpc>
              <a:buNone/>
              <a:defRPr/>
            </a:pPr>
            <a:r>
              <a:rPr lang="en-US" sz="2800" b="1" dirty="0">
                <a:latin typeface="Times New Roman"/>
                <a:cs typeface="Times New Roman"/>
              </a:rPr>
              <a:t>● </a:t>
            </a:r>
            <a:r>
              <a:rPr lang="en-US" sz="2800" dirty="0" smtClean="0"/>
              <a:t>Prolong </a:t>
            </a:r>
            <a:r>
              <a:rPr lang="en-US" sz="2800" dirty="0"/>
              <a:t>recovery after infusion</a:t>
            </a:r>
          </a:p>
          <a:p>
            <a:pPr marL="0" indent="0" algn="just" rt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3351"/>
            <a:ext cx="8229600" cy="457199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/>
              <a:t>Thiopental sodium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211361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90550"/>
            <a:ext cx="8839200" cy="4495800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buNone/>
            </a:pPr>
            <a:endParaRPr lang="en-US" sz="2400" b="1" dirty="0" smtClean="0">
              <a:latin typeface="Times New Roman"/>
              <a:cs typeface="Times New Roman"/>
            </a:endParaRPr>
          </a:p>
          <a:p>
            <a:pPr algn="just" rtl="0">
              <a:lnSpc>
                <a:spcPct val="90000"/>
              </a:lnSpc>
              <a:defRPr/>
            </a:pPr>
            <a:r>
              <a:rPr lang="en-US" sz="2400" dirty="0"/>
              <a:t>No good relaxation, </a:t>
            </a:r>
            <a:r>
              <a:rPr lang="en-US" sz="2400" dirty="0" err="1"/>
              <a:t>nystagmous</a:t>
            </a:r>
            <a:endParaRPr lang="en-US" sz="2400" dirty="0"/>
          </a:p>
          <a:p>
            <a:pPr algn="just" rtl="0">
              <a:lnSpc>
                <a:spcPct val="90000"/>
              </a:lnSpc>
              <a:defRPr/>
            </a:pPr>
            <a:r>
              <a:rPr lang="en-US" sz="2400" dirty="0"/>
              <a:t>Some reflexes remain active (palpebral)</a:t>
            </a:r>
          </a:p>
          <a:p>
            <a:pPr algn="just" rtl="0">
              <a:lnSpc>
                <a:spcPct val="90000"/>
              </a:lnSpc>
              <a:defRPr/>
            </a:pPr>
            <a:r>
              <a:rPr lang="en-US" sz="2400" dirty="0"/>
              <a:t>Very safe, could be injected IM</a:t>
            </a:r>
          </a:p>
          <a:p>
            <a:pPr algn="just" rtl="0">
              <a:lnSpc>
                <a:spcPct val="90000"/>
              </a:lnSpc>
              <a:defRPr/>
            </a:pPr>
            <a:r>
              <a:rPr lang="en-US" sz="2400" dirty="0"/>
              <a:t>Increase in HR and BP Dose in horse: 2.2 mg/kg</a:t>
            </a:r>
          </a:p>
          <a:p>
            <a:pPr algn="just" rtl="0">
              <a:lnSpc>
                <a:spcPct val="90000"/>
              </a:lnSpc>
              <a:defRPr/>
            </a:pPr>
            <a:r>
              <a:rPr lang="en-US" sz="2400" dirty="0"/>
              <a:t>Dose in small animals: 5-20 mg/kg</a:t>
            </a:r>
          </a:p>
          <a:p>
            <a:pPr algn="just" rtl="0">
              <a:lnSpc>
                <a:spcPct val="90000"/>
              </a:lnSpc>
              <a:defRPr/>
            </a:pPr>
            <a:r>
              <a:rPr lang="en-US" sz="2400" dirty="0"/>
              <a:t>Onset: 1 min, Duration: 10-15 min</a:t>
            </a:r>
          </a:p>
          <a:p>
            <a:pPr algn="just" rtl="0">
              <a:lnSpc>
                <a:spcPct val="90000"/>
              </a:lnSpc>
              <a:defRPr/>
            </a:pPr>
            <a:r>
              <a:rPr lang="en-US" sz="2400" dirty="0"/>
              <a:t>Good anesthesia with </a:t>
            </a:r>
            <a:r>
              <a:rPr lang="en-US" sz="2400" dirty="0" err="1"/>
              <a:t>xylazine</a:t>
            </a:r>
            <a:endParaRPr lang="en-US" sz="2400" dirty="0" smtClean="0">
              <a:latin typeface="Times New Roman"/>
              <a:cs typeface="Times New Roman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95250"/>
            <a:ext cx="7924800" cy="342900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/>
              <a:t>Ketamine hydrochloride</a:t>
            </a:r>
            <a:endParaRPr lang="fa-I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60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845" y="285750"/>
            <a:ext cx="7530353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957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6577</TotalTime>
  <Words>141</Words>
  <Application>Microsoft Office PowerPoint</Application>
  <PresentationFormat>On-screen Show (16:9)</PresentationFormat>
  <Paragraphs>23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Barbiturates</vt:lpstr>
      <vt:lpstr>Thiopental sodium</vt:lpstr>
      <vt:lpstr>Ketamine hydrochloride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hazards</dc:title>
  <dc:creator>Novin Pendar</dc:creator>
  <cp:lastModifiedBy>Novin Pendar</cp:lastModifiedBy>
  <cp:revision>190</cp:revision>
  <dcterms:created xsi:type="dcterms:W3CDTF">2006-08-16T00:00:00Z</dcterms:created>
  <dcterms:modified xsi:type="dcterms:W3CDTF">2019-04-09T07:54:53Z</dcterms:modified>
  <cp:contentStatus/>
</cp:coreProperties>
</file>